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37" r:id="rId1"/>
  </p:sldMasterIdLst>
  <p:notesMasterIdLst>
    <p:notesMasterId r:id="rId41"/>
  </p:notesMasterIdLst>
  <p:sldIdLst>
    <p:sldId id="256" r:id="rId2"/>
    <p:sldId id="337" r:id="rId3"/>
    <p:sldId id="331" r:id="rId4"/>
    <p:sldId id="330" r:id="rId5"/>
    <p:sldId id="279" r:id="rId6"/>
    <p:sldId id="280" r:id="rId7"/>
    <p:sldId id="281" r:id="rId8"/>
    <p:sldId id="282" r:id="rId9"/>
    <p:sldId id="335" r:id="rId10"/>
    <p:sldId id="338" r:id="rId11"/>
    <p:sldId id="289" r:id="rId12"/>
    <p:sldId id="339" r:id="rId13"/>
    <p:sldId id="340" r:id="rId14"/>
    <p:sldId id="290" r:id="rId15"/>
    <p:sldId id="341" r:id="rId16"/>
    <p:sldId id="342" r:id="rId17"/>
    <p:sldId id="344" r:id="rId18"/>
    <p:sldId id="343" r:id="rId19"/>
    <p:sldId id="345" r:id="rId20"/>
    <p:sldId id="291" r:id="rId21"/>
    <p:sldId id="346" r:id="rId22"/>
    <p:sldId id="347" r:id="rId23"/>
    <p:sldId id="292" r:id="rId24"/>
    <p:sldId id="348" r:id="rId25"/>
    <p:sldId id="293" r:id="rId26"/>
    <p:sldId id="334" r:id="rId27"/>
    <p:sldId id="336" r:id="rId28"/>
    <p:sldId id="349" r:id="rId29"/>
    <p:sldId id="333" r:id="rId30"/>
    <p:sldId id="284" r:id="rId31"/>
    <p:sldId id="285" r:id="rId32"/>
    <p:sldId id="286" r:id="rId33"/>
    <p:sldId id="287" r:id="rId34"/>
    <p:sldId id="294" r:id="rId35"/>
    <p:sldId id="295" r:id="rId36"/>
    <p:sldId id="296" r:id="rId37"/>
    <p:sldId id="297" r:id="rId38"/>
    <p:sldId id="298" r:id="rId39"/>
    <p:sldId id="300"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vertBarState="maximized">
    <p:restoredLeft sz="15966" autoAdjust="0"/>
    <p:restoredTop sz="87356" autoAdjust="0"/>
  </p:normalViewPr>
  <p:slideViewPr>
    <p:cSldViewPr snapToGrid="0">
      <p:cViewPr varScale="1">
        <p:scale>
          <a:sx n="65" d="100"/>
          <a:sy n="65" d="100"/>
        </p:scale>
        <p:origin x="-108" y="-648"/>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6A77EF-CE48-4DD1-A7C9-4F17B8CC4874}" type="datetimeFigureOut">
              <a:rPr lang="ru-RU" smtClean="0"/>
              <a:pPr/>
              <a:t>19.09.2023</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F646E87-F5BE-4FC2-87C1-CE21D577CE1D}" type="slidenum">
              <a:rPr lang="ru-RU" smtClean="0"/>
              <a:pPr/>
              <a:t>‹#›</a:t>
            </a:fld>
            <a:endParaRPr lang="ru-RU"/>
          </a:p>
        </p:txBody>
      </p:sp>
    </p:spTree>
    <p:extLst>
      <p:ext uri="{BB962C8B-B14F-4D97-AF65-F5344CB8AC3E}">
        <p14:creationId xmlns:p14="http://schemas.microsoft.com/office/powerpoint/2010/main" xmlns="" val="219498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2023 Кононова М.В., </a:t>
            </a:r>
            <a:r>
              <a:rPr lang="ru-RU" dirty="0" err="1" smtClean="0"/>
              <a:t>Луценко</a:t>
            </a:r>
            <a:r>
              <a:rPr lang="ru-RU" dirty="0" smtClean="0"/>
              <a:t> Ю.А.</a:t>
            </a:r>
          </a:p>
          <a:p>
            <a:r>
              <a:rPr lang="en-US" dirty="0" smtClean="0"/>
              <a:t>https://www.youtube.com/watch?v=KVOGh3KXSW8</a:t>
            </a:r>
            <a:r>
              <a:rPr lang="ru-RU" dirty="0" smtClean="0"/>
              <a:t>   80е</a:t>
            </a:r>
          </a:p>
          <a:p>
            <a:r>
              <a:rPr lang="en-US" dirty="0" smtClean="0"/>
              <a:t>https://www.youtube.com/watch?v=vRkIW7_x83g</a:t>
            </a:r>
            <a:r>
              <a:rPr lang="ru-RU" dirty="0" smtClean="0"/>
              <a:t>  кролик</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https://www.youtube.com/watch?v=RgDYyi3WfBU</a:t>
            </a:r>
            <a:r>
              <a:rPr lang="ru-RU" dirty="0" smtClean="0"/>
              <a:t> </a:t>
            </a:r>
            <a:r>
              <a:rPr lang="ru-RU" sz="1200" b="1" i="0" kern="1200" dirty="0" smtClean="0">
                <a:solidFill>
                  <a:schemeClr val="tx1"/>
                </a:solidFill>
                <a:effectLst/>
                <a:latin typeface="+mn-lt"/>
                <a:ea typeface="+mn-ea"/>
                <a:cs typeface="+mn-cs"/>
              </a:rPr>
              <a:t>Лекция 1. Имитационное моделирование: определение, цели, задачи.</a:t>
            </a:r>
          </a:p>
          <a:p>
            <a:endParaRPr lang="ru-RU"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https://www.youtube.com/watch?v=a411dNlnCWw</a:t>
            </a:r>
            <a:r>
              <a:rPr lang="ru-RU" dirty="0" smtClean="0"/>
              <a:t> </a:t>
            </a:r>
            <a:r>
              <a:rPr lang="ru-RU" sz="1200" b="1" i="0" kern="1200" dirty="0" smtClean="0">
                <a:solidFill>
                  <a:schemeClr val="tx1"/>
                </a:solidFill>
                <a:effectLst/>
                <a:latin typeface="+mn-lt"/>
                <a:ea typeface="+mn-ea"/>
                <a:cs typeface="+mn-cs"/>
              </a:rPr>
              <a:t>Математическое моделирование - Лекция 1 (09.02.07)</a:t>
            </a:r>
          </a:p>
          <a:p>
            <a:endParaRPr lang="ru-RU" dirty="0" smtClean="0"/>
          </a:p>
          <a:p>
            <a:endParaRPr lang="ru-RU" dirty="0"/>
          </a:p>
        </p:txBody>
      </p:sp>
      <p:sp>
        <p:nvSpPr>
          <p:cNvPr id="4" name="Номер слайда 3"/>
          <p:cNvSpPr>
            <a:spLocks noGrp="1"/>
          </p:cNvSpPr>
          <p:nvPr>
            <p:ph type="sldNum" sz="quarter" idx="10"/>
          </p:nvPr>
        </p:nvSpPr>
        <p:spPr/>
        <p:txBody>
          <a:bodyPr/>
          <a:lstStyle/>
          <a:p>
            <a:fld id="{DF646E87-F5BE-4FC2-87C1-CE21D577CE1D}" type="slidenum">
              <a:rPr lang="ru-RU" smtClean="0"/>
              <a:pPr/>
              <a:t>1</a:t>
            </a:fld>
            <a:endParaRPr lang="ru-RU"/>
          </a:p>
        </p:txBody>
      </p:sp>
    </p:spTree>
    <p:extLst>
      <p:ext uri="{BB962C8B-B14F-4D97-AF65-F5344CB8AC3E}">
        <p14:creationId xmlns:p14="http://schemas.microsoft.com/office/powerpoint/2010/main" xmlns="" val="2259126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914400" y="2130440"/>
            <a:ext cx="10363200" cy="1470025"/>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5" name="Нижний колонтитул 4"/>
          <p:cNvSpPr>
            <a:spLocks noGrp="1"/>
          </p:cNvSpPr>
          <p:nvPr>
            <p:ph type="ftr" sz="quarter" idx="11"/>
          </p:nvPr>
        </p:nvSpPr>
        <p:spPr/>
        <p:txBody>
          <a:bodyPr/>
          <a:lstStyle/>
          <a:p>
            <a:endParaRPr lang="en-US" dirty="0"/>
          </a:p>
        </p:txBody>
      </p:sp>
      <p:sp>
        <p:nvSpPr>
          <p:cNvPr id="6" name="Номер слайда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17550758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5" name="Нижний колонтитул 4"/>
          <p:cNvSpPr>
            <a:spLocks noGrp="1"/>
          </p:cNvSpPr>
          <p:nvPr>
            <p:ph type="ftr" sz="quarter" idx="11"/>
          </p:nvPr>
        </p:nvSpPr>
        <p:spPr/>
        <p:txBody>
          <a:bodyPr/>
          <a:lstStyle/>
          <a:p>
            <a:endParaRPr lang="en-US" dirty="0"/>
          </a:p>
        </p:txBody>
      </p:sp>
      <p:sp>
        <p:nvSpPr>
          <p:cNvPr id="6" name="Номер слайда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14226630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839200" y="274653"/>
            <a:ext cx="2743200" cy="585152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609600" y="274653"/>
            <a:ext cx="8026400"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5" name="Нижний колонтитул 4"/>
          <p:cNvSpPr>
            <a:spLocks noGrp="1"/>
          </p:cNvSpPr>
          <p:nvPr>
            <p:ph type="ftr" sz="quarter" idx="11"/>
          </p:nvPr>
        </p:nvSpPr>
        <p:spPr/>
        <p:txBody>
          <a:bodyPr/>
          <a:lstStyle/>
          <a:p>
            <a:endParaRPr lang="en-US" dirty="0"/>
          </a:p>
        </p:txBody>
      </p:sp>
      <p:sp>
        <p:nvSpPr>
          <p:cNvPr id="6" name="Номер слайда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2927834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5" name="Нижний колонтитул 4"/>
          <p:cNvSpPr>
            <a:spLocks noGrp="1"/>
          </p:cNvSpPr>
          <p:nvPr>
            <p:ph type="ftr" sz="quarter" idx="11"/>
          </p:nvPr>
        </p:nvSpPr>
        <p:spPr/>
        <p:txBody>
          <a:bodyPr/>
          <a:lstStyle/>
          <a:p>
            <a:endParaRPr lang="en-US" dirty="0"/>
          </a:p>
        </p:txBody>
      </p:sp>
      <p:sp>
        <p:nvSpPr>
          <p:cNvPr id="6" name="Номер слайда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2790661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963084" y="4406915"/>
            <a:ext cx="10363200" cy="1362075"/>
          </a:xfrm>
        </p:spPr>
        <p:txBody>
          <a:bodyPr anchor="t"/>
          <a:lstStyle>
            <a:lvl1pPr algn="l">
              <a:defRPr sz="4000" b="1" cap="all"/>
            </a:lvl1pPr>
          </a:lstStyle>
          <a:p>
            <a:r>
              <a:rPr lang="ru-RU" smtClean="0"/>
              <a:t>Образец заголовка</a:t>
            </a:r>
            <a:endParaRPr lang="ru-RU"/>
          </a:p>
        </p:txBody>
      </p:sp>
      <p:sp>
        <p:nvSpPr>
          <p:cNvPr id="3" name="Текст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5" name="Нижний колонтитул 4"/>
          <p:cNvSpPr>
            <a:spLocks noGrp="1"/>
          </p:cNvSpPr>
          <p:nvPr>
            <p:ph type="ftr" sz="quarter" idx="11"/>
          </p:nvPr>
        </p:nvSpPr>
        <p:spPr/>
        <p:txBody>
          <a:bodyPr/>
          <a:lstStyle/>
          <a:p>
            <a:endParaRPr lang="en-US" dirty="0"/>
          </a:p>
        </p:txBody>
      </p:sp>
      <p:sp>
        <p:nvSpPr>
          <p:cNvPr id="6" name="Номер слайда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1799822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609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6197600" y="1600206"/>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6" name="Нижний колонтитул 5"/>
          <p:cNvSpPr>
            <a:spLocks noGrp="1"/>
          </p:cNvSpPr>
          <p:nvPr>
            <p:ph type="ftr" sz="quarter" idx="11"/>
          </p:nvPr>
        </p:nvSpPr>
        <p:spPr/>
        <p:txBody>
          <a:bodyPr/>
          <a:lstStyle/>
          <a:p>
            <a:endParaRPr lang="en-US" dirty="0"/>
          </a:p>
        </p:txBody>
      </p:sp>
      <p:sp>
        <p:nvSpPr>
          <p:cNvPr id="7" name="Номер слайда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1360642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6193377"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93377"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8" name="Нижний колонтитул 7"/>
          <p:cNvSpPr>
            <a:spLocks noGrp="1"/>
          </p:cNvSpPr>
          <p:nvPr>
            <p:ph type="ftr" sz="quarter" idx="11"/>
          </p:nvPr>
        </p:nvSpPr>
        <p:spPr/>
        <p:txBody>
          <a:bodyPr/>
          <a:lstStyle/>
          <a:p>
            <a:endParaRPr lang="en-US" dirty="0"/>
          </a:p>
        </p:txBody>
      </p:sp>
      <p:sp>
        <p:nvSpPr>
          <p:cNvPr id="9" name="Номер слайда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2081292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4" name="Нижний колонтитул 3"/>
          <p:cNvSpPr>
            <a:spLocks noGrp="1"/>
          </p:cNvSpPr>
          <p:nvPr>
            <p:ph type="ftr" sz="quarter" idx="11"/>
          </p:nvPr>
        </p:nvSpPr>
        <p:spPr/>
        <p:txBody>
          <a:bodyPr/>
          <a:lstStyle/>
          <a:p>
            <a:endParaRPr lang="en-US" dirty="0"/>
          </a:p>
        </p:txBody>
      </p:sp>
      <p:sp>
        <p:nvSpPr>
          <p:cNvPr id="5" name="Номер слайда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3138949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3" name="Нижний колонтитул 2"/>
          <p:cNvSpPr>
            <a:spLocks noGrp="1"/>
          </p:cNvSpPr>
          <p:nvPr>
            <p:ph type="ftr" sz="quarter" idx="11"/>
          </p:nvPr>
        </p:nvSpPr>
        <p:spPr/>
        <p:txBody>
          <a:bodyPr/>
          <a:lstStyle/>
          <a:p>
            <a:endParaRPr lang="en-US" dirty="0"/>
          </a:p>
        </p:txBody>
      </p:sp>
      <p:sp>
        <p:nvSpPr>
          <p:cNvPr id="4" name="Номер слайда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3582024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3" y="273050"/>
            <a:ext cx="4011084" cy="1162050"/>
          </a:xfrm>
        </p:spPr>
        <p:txBody>
          <a:bodyPr anchor="b"/>
          <a:lstStyle>
            <a:lvl1pPr algn="l">
              <a:defRPr sz="2000" b="1"/>
            </a:lvl1pPr>
          </a:lstStyle>
          <a:p>
            <a:r>
              <a:rPr lang="ru-RU" smtClean="0"/>
              <a:t>Образец заголовка</a:t>
            </a:r>
            <a:endParaRPr lang="ru-RU"/>
          </a:p>
        </p:txBody>
      </p:sp>
      <p:sp>
        <p:nvSpPr>
          <p:cNvPr id="3" name="Объект 2"/>
          <p:cNvSpPr>
            <a:spLocks noGrp="1"/>
          </p:cNvSpPr>
          <p:nvPr>
            <p:ph idx="1"/>
          </p:nvPr>
        </p:nvSpPr>
        <p:spPr>
          <a:xfrm>
            <a:off x="4766733" y="27306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6" name="Нижний колонтитул 5"/>
          <p:cNvSpPr>
            <a:spLocks noGrp="1"/>
          </p:cNvSpPr>
          <p:nvPr>
            <p:ph type="ftr" sz="quarter" idx="11"/>
          </p:nvPr>
        </p:nvSpPr>
        <p:spPr/>
        <p:txBody>
          <a:bodyPr/>
          <a:lstStyle/>
          <a:p>
            <a:endParaRPr lang="en-US" dirty="0"/>
          </a:p>
        </p:txBody>
      </p:sp>
      <p:sp>
        <p:nvSpPr>
          <p:cNvPr id="7" name="Номер слайда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6857399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389717" y="4800600"/>
            <a:ext cx="7315200" cy="566738"/>
          </a:xfrm>
        </p:spPr>
        <p:txBody>
          <a:bodyPr anchor="b"/>
          <a:lstStyle>
            <a:lvl1pPr algn="l">
              <a:defRPr sz="2000" b="1"/>
            </a:lvl1pPr>
          </a:lstStyle>
          <a:p>
            <a:r>
              <a:rPr lang="ru-RU" smtClean="0"/>
              <a:t>Образец заголовка</a:t>
            </a:r>
            <a:endParaRPr lang="ru-RU"/>
          </a:p>
        </p:txBody>
      </p:sp>
      <p:sp>
        <p:nvSpPr>
          <p:cNvPr id="3" name="Рисунок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B61BEF0D-F0BB-DE4B-95CE-6DB70DBA9567}" type="datetimeFigureOut">
              <a:rPr lang="en-US" smtClean="0"/>
              <a:pPr/>
              <a:t>9/19/2023</a:t>
            </a:fld>
            <a:endParaRPr lang="en-US" dirty="0"/>
          </a:p>
        </p:txBody>
      </p:sp>
      <p:sp>
        <p:nvSpPr>
          <p:cNvPr id="6" name="Нижний колонтитул 5"/>
          <p:cNvSpPr>
            <a:spLocks noGrp="1"/>
          </p:cNvSpPr>
          <p:nvPr>
            <p:ph type="ftr" sz="quarter" idx="11"/>
          </p:nvPr>
        </p:nvSpPr>
        <p:spPr/>
        <p:txBody>
          <a:bodyPr/>
          <a:lstStyle/>
          <a:p>
            <a:endParaRPr lang="en-US" dirty="0"/>
          </a:p>
        </p:txBody>
      </p:sp>
      <p:sp>
        <p:nvSpPr>
          <p:cNvPr id="7" name="Номер слайда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1958414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609600" y="635636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9/19/2023</a:t>
            </a:fld>
            <a:endParaRPr lang="en-US" dirty="0"/>
          </a:p>
        </p:txBody>
      </p:sp>
      <p:sp>
        <p:nvSpPr>
          <p:cNvPr id="5" name="Нижний колонтитул 4"/>
          <p:cNvSpPr>
            <a:spLocks noGrp="1"/>
          </p:cNvSpPr>
          <p:nvPr>
            <p:ph type="ftr" sz="quarter" idx="3"/>
          </p:nvPr>
        </p:nvSpPr>
        <p:spPr>
          <a:xfrm>
            <a:off x="4165600" y="635636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Номер слайда 5"/>
          <p:cNvSpPr>
            <a:spLocks noGrp="1"/>
          </p:cNvSpPr>
          <p:nvPr>
            <p:ph type="sldNum" sz="quarter" idx="4"/>
          </p:nvPr>
        </p:nvSpPr>
        <p:spPr>
          <a:xfrm>
            <a:off x="8737600" y="635636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386148408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790944" y="2238834"/>
            <a:ext cx="8915399" cy="2262781"/>
          </a:xfrm>
        </p:spPr>
        <p:txBody>
          <a:bodyPr>
            <a:noAutofit/>
          </a:bodyPr>
          <a:lstStyle/>
          <a:p>
            <a:pPr algn="ctr"/>
            <a:r>
              <a:rPr lang="ru-RU" sz="7200" b="1" dirty="0">
                <a:cs typeface="Arial" pitchFamily="34" charset="0"/>
              </a:rPr>
              <a:t>Математическое моделирование</a:t>
            </a:r>
            <a:endParaRPr lang="ru-RU" sz="7200" dirty="0">
              <a:cs typeface="Arial" pitchFamily="34" charset="0"/>
            </a:endParaRPr>
          </a:p>
        </p:txBody>
      </p:sp>
      <p:sp>
        <p:nvSpPr>
          <p:cNvPr id="3" name="Прямоугольник 2"/>
          <p:cNvSpPr/>
          <p:nvPr/>
        </p:nvSpPr>
        <p:spPr>
          <a:xfrm>
            <a:off x="4166995" y="5931550"/>
            <a:ext cx="2947089" cy="461665"/>
          </a:xfrm>
          <a:prstGeom prst="rect">
            <a:avLst/>
          </a:prstGeom>
        </p:spPr>
        <p:txBody>
          <a:bodyPr wrap="none">
            <a:spAutoFit/>
          </a:bodyPr>
          <a:lstStyle/>
          <a:p>
            <a:r>
              <a:rPr lang="ru-RU" sz="2400" dirty="0" smtClean="0"/>
              <a:t>Кононова М.В. 2023 </a:t>
            </a:r>
          </a:p>
        </p:txBody>
      </p:sp>
    </p:spTree>
    <p:extLst>
      <p:ext uri="{BB962C8B-B14F-4D97-AF65-F5344CB8AC3E}">
        <p14:creationId xmlns:p14="http://schemas.microsoft.com/office/powerpoint/2010/main" xmlns="" val="37788648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4"/>
          <p:cNvSpPr>
            <a:spLocks noGrp="1"/>
          </p:cNvSpPr>
          <p:nvPr>
            <p:ph type="title"/>
          </p:nvPr>
        </p:nvSpPr>
        <p:spPr/>
        <p:txBody>
          <a:bodyPr>
            <a:normAutofit fontScale="90000"/>
          </a:bodyPr>
          <a:lstStyle/>
          <a:p>
            <a:r>
              <a:rPr lang="ru-RU" b="1" dirty="0" smtClean="0"/>
              <a:t>1. Определение границ моделируемого объекта</a:t>
            </a:r>
            <a:endParaRPr lang="ru-RU" dirty="0"/>
          </a:p>
        </p:txBody>
      </p:sp>
      <p:sp>
        <p:nvSpPr>
          <p:cNvPr id="6" name="Содержимое 5"/>
          <p:cNvSpPr>
            <a:spLocks noGrp="1"/>
          </p:cNvSpPr>
          <p:nvPr>
            <p:ph idx="1"/>
          </p:nvPr>
        </p:nvSpPr>
        <p:spPr/>
        <p:txBody>
          <a:bodyPr/>
          <a:lstStyle/>
          <a:p>
            <a:pPr marL="0" indent="0" algn="just">
              <a:buNone/>
            </a:pPr>
            <a:r>
              <a:rPr lang="ru-RU" dirty="0" smtClean="0"/>
              <a:t>Определим важные и неважные данные в этой задаче. Очевидно, вес стола и стула, а также наличие на складе весов и гирек никак не влияет на цену, и, следовательно, на прибыль от производства, поэтому эти факторы мы отбрасываем. Остается: цена одного стула и одного стола, расход материалов и запас этих материалов на складе.</a:t>
            </a:r>
            <a:endParaRPr lang="ru-RU"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744488"/>
            <a:ext cx="12192000" cy="5369024"/>
          </a:xfrm>
          <a:prstGeom prst="rect">
            <a:avLst/>
          </a:prstGeom>
        </p:spPr>
      </p:pic>
    </p:spTree>
    <p:extLst>
      <p:ext uri="{BB962C8B-B14F-4D97-AF65-F5344CB8AC3E}">
        <p14:creationId xmlns:p14="http://schemas.microsoft.com/office/powerpoint/2010/main" xmlns="" val="3359025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b="1" dirty="0" smtClean="0"/>
              <a:t>2. Выбор управляемых и неуправляемых факторов</a:t>
            </a:r>
            <a:endParaRPr lang="ru-RU" dirty="0"/>
          </a:p>
        </p:txBody>
      </p:sp>
      <p:sp>
        <p:nvSpPr>
          <p:cNvPr id="3" name="Содержимое 2"/>
          <p:cNvSpPr>
            <a:spLocks noGrp="1"/>
          </p:cNvSpPr>
          <p:nvPr>
            <p:ph idx="1"/>
          </p:nvPr>
        </p:nvSpPr>
        <p:spPr/>
        <p:txBody>
          <a:bodyPr/>
          <a:lstStyle/>
          <a:p>
            <a:pPr>
              <a:buNone/>
            </a:pPr>
            <a:r>
              <a:rPr lang="ru-RU" dirty="0" smtClean="0"/>
              <a:t>В задаче ясно написано, какие переменные необходимо найти: «сколько надо сделать стульев и столов», поэтому в качестве управляемых переменных выберем: </a:t>
            </a:r>
          </a:p>
          <a:p>
            <a:endParaRPr lang="ru-RU"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Содержимое 2"/>
          <p:cNvSpPr>
            <a:spLocks noGrp="1"/>
          </p:cNvSpPr>
          <p:nvPr>
            <p:ph idx="1"/>
          </p:nvPr>
        </p:nvSpPr>
        <p:spPr/>
        <p:txBody>
          <a:bodyPr/>
          <a:lstStyle/>
          <a:p>
            <a:pPr>
              <a:buNone/>
            </a:pPr>
            <a:r>
              <a:rPr lang="ru-RU" dirty="0" smtClean="0"/>
              <a:t>Х</a:t>
            </a:r>
            <a:r>
              <a:rPr lang="ru-RU" baseline="-25000" dirty="0" smtClean="0"/>
              <a:t>1</a:t>
            </a:r>
            <a:r>
              <a:rPr lang="ru-RU" dirty="0" smtClean="0"/>
              <a:t> - число изготовленных стульев,</a:t>
            </a:r>
          </a:p>
          <a:p>
            <a:pPr>
              <a:buNone/>
            </a:pPr>
            <a:r>
              <a:rPr lang="ru-RU" dirty="0" smtClean="0"/>
              <a:t>Х</a:t>
            </a:r>
            <a:r>
              <a:rPr lang="ru-RU" baseline="-25000" dirty="0" smtClean="0"/>
              <a:t>2</a:t>
            </a:r>
            <a:r>
              <a:rPr lang="ru-RU" dirty="0" smtClean="0"/>
              <a:t> - число сделанных столов.</a:t>
            </a:r>
          </a:p>
          <a:p>
            <a:pPr>
              <a:buNone/>
            </a:pPr>
            <a:r>
              <a:rPr lang="ru-RU" dirty="0" smtClean="0"/>
              <a:t>Неуправляемыми переменными будут: расход древесины и пластика для столов и стульев, а также их запасы на складе.</a:t>
            </a:r>
          </a:p>
          <a:p>
            <a:endParaRPr lang="ru-RU"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606369"/>
            <a:ext cx="12192000" cy="5645265"/>
          </a:xfrm>
          <a:prstGeom prst="rect">
            <a:avLst/>
          </a:prstGeom>
        </p:spPr>
      </p:pic>
    </p:spTree>
    <p:extLst>
      <p:ext uri="{BB962C8B-B14F-4D97-AF65-F5344CB8AC3E}">
        <p14:creationId xmlns:p14="http://schemas.microsoft.com/office/powerpoint/2010/main" xmlns="" val="23043572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b="1" dirty="0" smtClean="0"/>
              <a:t>3. Определение связи управляемых и неуправляемых факторов между собой</a:t>
            </a:r>
            <a:r>
              <a:rPr lang="ru-RU" b="1" dirty="0" smtClean="0"/>
              <a:t>.</a:t>
            </a:r>
            <a:endParaRPr lang="ru-RU" dirty="0"/>
          </a:p>
        </p:txBody>
      </p:sp>
      <p:sp>
        <p:nvSpPr>
          <p:cNvPr id="3" name="Содержимое 2"/>
          <p:cNvSpPr>
            <a:spLocks noGrp="1"/>
          </p:cNvSpPr>
          <p:nvPr>
            <p:ph idx="1"/>
          </p:nvPr>
        </p:nvSpPr>
        <p:spPr/>
        <p:txBody>
          <a:bodyPr>
            <a:normAutofit/>
          </a:bodyPr>
          <a:lstStyle/>
          <a:p>
            <a:pPr>
              <a:buNone/>
            </a:pPr>
            <a:r>
              <a:rPr lang="ru-RU" dirty="0" smtClean="0"/>
              <a:t>Взаимосвязи здесь отражаются расходом и запасом материалов. В частности, имеем:</a:t>
            </a:r>
          </a:p>
          <a:p>
            <a:pPr>
              <a:buNone/>
            </a:pPr>
            <a:r>
              <a:rPr lang="ru-RU" dirty="0" smtClean="0"/>
              <a:t>Сколько древесины будет потрачено?</a:t>
            </a:r>
          </a:p>
          <a:p>
            <a:endParaRPr lang="ru-RU"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Содержимое 2"/>
          <p:cNvSpPr>
            <a:spLocks noGrp="1"/>
          </p:cNvSpPr>
          <p:nvPr>
            <p:ph idx="1"/>
          </p:nvPr>
        </p:nvSpPr>
        <p:spPr/>
        <p:txBody>
          <a:bodyPr>
            <a:normAutofit/>
          </a:bodyPr>
          <a:lstStyle/>
          <a:p>
            <a:pPr>
              <a:buNone/>
            </a:pPr>
            <a:r>
              <a:rPr lang="ru-RU" dirty="0" smtClean="0"/>
              <a:t>5Х1 - затраты древесины на все Х1 стульев, </a:t>
            </a:r>
          </a:p>
          <a:p>
            <a:pPr>
              <a:buNone/>
            </a:pPr>
            <a:r>
              <a:rPr lang="ru-RU" dirty="0" smtClean="0"/>
              <a:t>20Х2 - суммарный расход древесины на все Х2 столов. </a:t>
            </a:r>
          </a:p>
          <a:p>
            <a:pPr>
              <a:buNone/>
            </a:pPr>
            <a:r>
              <a:rPr lang="ru-RU" dirty="0" smtClean="0"/>
              <a:t>Тогда всего древесины потратится 5Х1 + 20Х2 .</a:t>
            </a:r>
          </a:p>
          <a:p>
            <a:pPr>
              <a:buNone/>
            </a:pPr>
            <a:r>
              <a:rPr lang="ru-RU" dirty="0" smtClean="0"/>
              <a:t>Этот общий расход должен уложиться в имеющиеся запасы, т.е. в 400 единиц:</a:t>
            </a:r>
          </a:p>
          <a:p>
            <a:pPr>
              <a:buNone/>
            </a:pPr>
            <a:r>
              <a:rPr lang="ru-RU" dirty="0" smtClean="0"/>
              <a:t>5 Х1 + 20 Х2 ≤ 400 ,</a:t>
            </a:r>
          </a:p>
          <a:p>
            <a:endParaRPr lang="ru-RU" dirty="0" smtClean="0"/>
          </a:p>
          <a:p>
            <a:endParaRPr lang="ru-RU"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dirty="0" smtClean="0"/>
              <a:t>Сколько пластика будет потрачено?</a:t>
            </a:r>
            <a:endParaRPr lang="ru-RU" dirty="0"/>
          </a:p>
        </p:txBody>
      </p:sp>
      <p:sp>
        <p:nvSpPr>
          <p:cNvPr id="3" name="Содержимое 2"/>
          <p:cNvSpPr>
            <a:spLocks noGrp="1"/>
          </p:cNvSpPr>
          <p:nvPr>
            <p:ph idx="1"/>
          </p:nvPr>
        </p:nvSpPr>
        <p:spPr/>
        <p:txBody>
          <a:bodyPr/>
          <a:lstStyle/>
          <a:p>
            <a:endParaRPr lang="ru-RU"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Содержимое 2"/>
          <p:cNvSpPr>
            <a:spLocks noGrp="1"/>
          </p:cNvSpPr>
          <p:nvPr>
            <p:ph idx="1"/>
          </p:nvPr>
        </p:nvSpPr>
        <p:spPr/>
        <p:txBody>
          <a:bodyPr/>
          <a:lstStyle/>
          <a:p>
            <a:pPr>
              <a:buNone/>
            </a:pPr>
            <a:r>
              <a:rPr lang="ru-RU" dirty="0" smtClean="0"/>
              <a:t>Аналогично записывается условие </a:t>
            </a:r>
            <a:r>
              <a:rPr lang="ru-RU" dirty="0" err="1" smtClean="0"/>
              <a:t>непревышение</a:t>
            </a:r>
            <a:r>
              <a:rPr lang="ru-RU" dirty="0" smtClean="0"/>
              <a:t> запаса пластика:</a:t>
            </a:r>
          </a:p>
          <a:p>
            <a:pPr>
              <a:buNone/>
            </a:pPr>
            <a:r>
              <a:rPr lang="ru-RU" dirty="0" smtClean="0"/>
              <a:t>10 Х1 + 15 Х2 ≤ </a:t>
            </a:r>
            <a:r>
              <a:rPr lang="ru-RU" dirty="0" smtClean="0"/>
              <a:t>450</a:t>
            </a:r>
            <a:endParaRPr lang="ru-RU" dirty="0" smtClean="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Содержимое 2"/>
          <p:cNvSpPr>
            <a:spLocks noGrp="1"/>
          </p:cNvSpPr>
          <p:nvPr>
            <p:ph idx="1"/>
          </p:nvPr>
        </p:nvSpPr>
        <p:spPr/>
        <p:txBody>
          <a:bodyPr/>
          <a:lstStyle/>
          <a:p>
            <a:pPr>
              <a:buNone/>
            </a:pPr>
            <a:r>
              <a:rPr lang="ru-RU" dirty="0" smtClean="0"/>
              <a:t>Кроме того, необходимо помнить. что количество произведенных столов и стульев не может быть меньше нуля: Х1 ≥ 0, Х2 ≥ 0 </a:t>
            </a:r>
            <a:endParaRPr lang="ru-RU"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09600" y="298580"/>
            <a:ext cx="10972800" cy="2145413"/>
          </a:xfrm>
        </p:spPr>
        <p:txBody>
          <a:bodyPr>
            <a:normAutofit/>
          </a:bodyPr>
          <a:lstStyle/>
          <a:p>
            <a:r>
              <a:rPr lang="en-US" sz="4800" b="1" dirty="0" smtClean="0"/>
              <a:t>I </a:t>
            </a:r>
            <a:r>
              <a:rPr lang="ru-RU" sz="4800" b="1" dirty="0" smtClean="0"/>
              <a:t>семестр</a:t>
            </a:r>
            <a:br>
              <a:rPr lang="ru-RU" sz="4800" b="1" dirty="0" smtClean="0"/>
            </a:br>
            <a:r>
              <a:rPr lang="ru-RU" sz="4800" b="1" dirty="0" smtClean="0"/>
              <a:t>Аналитическое моделирование</a:t>
            </a:r>
            <a:endParaRPr lang="ru-RU" sz="4800" b="1" dirty="0"/>
          </a:p>
        </p:txBody>
      </p:sp>
      <p:sp>
        <p:nvSpPr>
          <p:cNvPr id="3" name="Содержимое 2"/>
          <p:cNvSpPr>
            <a:spLocks noGrp="1"/>
          </p:cNvSpPr>
          <p:nvPr>
            <p:ph sz="half" idx="1"/>
          </p:nvPr>
        </p:nvSpPr>
        <p:spPr>
          <a:xfrm>
            <a:off x="609599" y="2929812"/>
            <a:ext cx="10829731" cy="3196357"/>
          </a:xfrm>
        </p:spPr>
        <p:txBody>
          <a:bodyPr>
            <a:normAutofit/>
          </a:bodyPr>
          <a:lstStyle/>
          <a:p>
            <a:pPr marL="0" indent="0" algn="just">
              <a:buNone/>
            </a:pPr>
            <a:r>
              <a:rPr lang="ru-RU" sz="3200" dirty="0" smtClean="0"/>
              <a:t>Аналитическое моделирование опирается на построение формального описания системы, т.е. построения ее математической модели.</a:t>
            </a:r>
            <a:endParaRPr lang="ru-RU" sz="32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660038" y="0"/>
            <a:ext cx="10871927" cy="6858000"/>
          </a:xfrm>
          <a:prstGeom prst="rect">
            <a:avLst/>
          </a:prstGeom>
        </p:spPr>
      </p:pic>
    </p:spTree>
    <p:extLst>
      <p:ext uri="{BB962C8B-B14F-4D97-AF65-F5344CB8AC3E}">
        <p14:creationId xmlns:p14="http://schemas.microsoft.com/office/powerpoint/2010/main" xmlns="" val="280106884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a:bodyPr>
          <a:lstStyle/>
          <a:p>
            <a:r>
              <a:rPr lang="ru-RU" b="1" dirty="0" smtClean="0"/>
              <a:t>4. Выбор целевой функции</a:t>
            </a:r>
            <a:endParaRPr lang="ru-RU" dirty="0"/>
          </a:p>
        </p:txBody>
      </p:sp>
      <p:sp>
        <p:nvSpPr>
          <p:cNvPr id="3" name="Содержимое 2"/>
          <p:cNvSpPr>
            <a:spLocks noGrp="1"/>
          </p:cNvSpPr>
          <p:nvPr>
            <p:ph idx="1"/>
          </p:nvPr>
        </p:nvSpPr>
        <p:spPr/>
        <p:txBody>
          <a:bodyPr>
            <a:normAutofit lnSpcReduction="10000"/>
          </a:bodyPr>
          <a:lstStyle/>
          <a:p>
            <a:pPr>
              <a:buNone/>
            </a:pPr>
            <a:r>
              <a:rPr lang="ru-RU" dirty="0" smtClean="0"/>
              <a:t>В нашем случае ставится цель: максимум прибыли. Т.е. целевая функция будет присутствовать, и отражать она должна суммарную прибыль.</a:t>
            </a:r>
          </a:p>
          <a:p>
            <a:pPr>
              <a:buNone/>
            </a:pPr>
            <a:r>
              <a:rPr lang="ru-RU" dirty="0" smtClean="0"/>
              <a:t>Так как от каждого проданного стула мы получим 45 долларов, то от всех Х1 стульев мы получим 45Х1 долларов. От продажи Х2 столов мы получим 80Х2 долларов. Тогда общая прибыль составит 45 Х1 + 80 Х2 . Мы должны подобрать Х1 и Х2 так, чтобы эта функция стала как можно больше:</a:t>
            </a:r>
          </a:p>
          <a:p>
            <a:endParaRPr lang="ru-RU"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Содержимое 2"/>
          <p:cNvSpPr>
            <a:spLocks noGrp="1"/>
          </p:cNvSpPr>
          <p:nvPr>
            <p:ph idx="1"/>
          </p:nvPr>
        </p:nvSpPr>
        <p:spPr/>
        <p:txBody>
          <a:bodyPr>
            <a:normAutofit/>
          </a:bodyPr>
          <a:lstStyle/>
          <a:p>
            <a:pPr>
              <a:buNone/>
            </a:pPr>
            <a:r>
              <a:rPr lang="ru-RU" sz="4000" dirty="0" smtClean="0"/>
              <a:t>45 Х1 + 80 Х2 → </a:t>
            </a:r>
            <a:r>
              <a:rPr lang="ru-RU" sz="4000" dirty="0" err="1" smtClean="0"/>
              <a:t>max</a:t>
            </a:r>
            <a:endParaRPr lang="ru-RU" sz="4000" dirty="0" smtClean="0"/>
          </a:p>
          <a:p>
            <a:endParaRPr lang="ru-RU" sz="40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898238"/>
            <a:ext cx="12192000" cy="5061527"/>
          </a:xfrm>
          <a:prstGeom prst="rect">
            <a:avLst/>
          </a:prstGeom>
        </p:spPr>
      </p:pic>
    </p:spTree>
    <p:extLst>
      <p:ext uri="{BB962C8B-B14F-4D97-AF65-F5344CB8AC3E}">
        <p14:creationId xmlns:p14="http://schemas.microsoft.com/office/powerpoint/2010/main" xmlns="" val="82742865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b="1" dirty="0" smtClean="0"/>
              <a:t>5. Окончательная формулировка математической модели</a:t>
            </a:r>
            <a:r>
              <a:rPr lang="ru-RU" b="1" dirty="0" smtClean="0"/>
              <a:t>.</a:t>
            </a:r>
            <a:endParaRPr lang="ru-RU" dirty="0"/>
          </a:p>
        </p:txBody>
      </p:sp>
      <p:sp>
        <p:nvSpPr>
          <p:cNvPr id="3" name="Содержимое 2"/>
          <p:cNvSpPr>
            <a:spLocks noGrp="1"/>
          </p:cNvSpPr>
          <p:nvPr>
            <p:ph idx="1"/>
          </p:nvPr>
        </p:nvSpPr>
        <p:spPr/>
        <p:txBody>
          <a:bodyPr>
            <a:normAutofit lnSpcReduction="10000"/>
          </a:bodyPr>
          <a:lstStyle/>
          <a:p>
            <a:pPr>
              <a:buNone/>
            </a:pPr>
            <a:r>
              <a:rPr lang="ru-RU" dirty="0" smtClean="0"/>
              <a:t>В результате получим задачу оптимизации, которая и представляет собой</a:t>
            </a:r>
          </a:p>
          <a:p>
            <a:pPr>
              <a:buNone/>
            </a:pPr>
            <a:r>
              <a:rPr lang="ru-RU" b="1" dirty="0" smtClean="0"/>
              <a:t>аналитическую математическую модель:</a:t>
            </a:r>
            <a:endParaRPr lang="ru-RU" dirty="0" smtClean="0"/>
          </a:p>
          <a:p>
            <a:pPr>
              <a:buNone/>
            </a:pPr>
            <a:r>
              <a:rPr lang="ru-RU" dirty="0" smtClean="0"/>
              <a:t>45X</a:t>
            </a:r>
            <a:r>
              <a:rPr lang="ru-RU" baseline="-25000" dirty="0" smtClean="0"/>
              <a:t>1</a:t>
            </a:r>
            <a:r>
              <a:rPr lang="ru-RU" dirty="0" smtClean="0"/>
              <a:t> + 80X</a:t>
            </a:r>
            <a:r>
              <a:rPr lang="ru-RU" baseline="-25000" dirty="0" smtClean="0"/>
              <a:t>2</a:t>
            </a:r>
            <a:r>
              <a:rPr lang="ru-RU" dirty="0" smtClean="0"/>
              <a:t>àmax,</a:t>
            </a:r>
          </a:p>
          <a:p>
            <a:pPr>
              <a:buNone/>
            </a:pPr>
            <a:r>
              <a:rPr lang="ru-RU" dirty="0" smtClean="0"/>
              <a:t>5X</a:t>
            </a:r>
            <a:r>
              <a:rPr lang="ru-RU" baseline="-25000" dirty="0" smtClean="0"/>
              <a:t>1</a:t>
            </a:r>
            <a:r>
              <a:rPr lang="ru-RU" dirty="0" smtClean="0"/>
              <a:t> + 20X</a:t>
            </a:r>
            <a:r>
              <a:rPr lang="ru-RU" baseline="-25000" dirty="0" smtClean="0"/>
              <a:t>2</a:t>
            </a:r>
            <a:r>
              <a:rPr lang="ru-RU" dirty="0" smtClean="0"/>
              <a:t> ≤ 400,</a:t>
            </a:r>
          </a:p>
          <a:p>
            <a:pPr>
              <a:buNone/>
            </a:pPr>
            <a:r>
              <a:rPr lang="ru-RU" dirty="0" smtClean="0"/>
              <a:t>10X</a:t>
            </a:r>
            <a:r>
              <a:rPr lang="ru-RU" baseline="-25000" dirty="0" smtClean="0"/>
              <a:t>1</a:t>
            </a:r>
            <a:r>
              <a:rPr lang="ru-RU" dirty="0" smtClean="0"/>
              <a:t> + 15X</a:t>
            </a:r>
            <a:r>
              <a:rPr lang="ru-RU" baseline="-25000" dirty="0" smtClean="0"/>
              <a:t>2</a:t>
            </a:r>
            <a:r>
              <a:rPr lang="ru-RU" dirty="0" smtClean="0"/>
              <a:t> ≤ 450,</a:t>
            </a:r>
          </a:p>
          <a:p>
            <a:pPr>
              <a:buNone/>
            </a:pPr>
            <a:r>
              <a:rPr lang="en-US" dirty="0" smtClean="0"/>
              <a:t>X</a:t>
            </a:r>
            <a:r>
              <a:rPr lang="en-US" baseline="-25000" dirty="0" smtClean="0"/>
              <a:t>1</a:t>
            </a:r>
            <a:r>
              <a:rPr lang="en-US" dirty="0" smtClean="0"/>
              <a:t> ≥ 0,</a:t>
            </a:r>
            <a:endParaRPr lang="ru-RU" dirty="0" smtClean="0"/>
          </a:p>
          <a:p>
            <a:pPr>
              <a:buNone/>
            </a:pPr>
            <a:r>
              <a:rPr lang="en-US" dirty="0" smtClean="0"/>
              <a:t>X</a:t>
            </a:r>
            <a:r>
              <a:rPr lang="en-US" baseline="-25000" dirty="0" smtClean="0"/>
              <a:t>2</a:t>
            </a:r>
            <a:r>
              <a:rPr lang="en-US" dirty="0" smtClean="0"/>
              <a:t> ≥ 0.</a:t>
            </a:r>
            <a:endParaRPr lang="ru-RU" dirty="0" smtClean="0"/>
          </a:p>
          <a:p>
            <a:endParaRPr lang="ru-RU"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508619"/>
            <a:ext cx="12192000" cy="5824578"/>
          </a:xfrm>
          <a:prstGeom prst="rect">
            <a:avLst/>
          </a:prstGeom>
        </p:spPr>
      </p:pic>
    </p:spTree>
    <p:extLst>
      <p:ext uri="{BB962C8B-B14F-4D97-AF65-F5344CB8AC3E}">
        <p14:creationId xmlns:p14="http://schemas.microsoft.com/office/powerpoint/2010/main" xmlns="" val="11819998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Примеры построения математической модели.</a:t>
            </a:r>
            <a:br>
              <a:rPr lang="ru-RU" dirty="0" smtClean="0"/>
            </a:br>
            <a:r>
              <a:rPr lang="ru-RU" dirty="0" smtClean="0"/>
              <a:t>Пример </a:t>
            </a:r>
            <a:r>
              <a:rPr lang="ru-RU" dirty="0" smtClean="0"/>
              <a:t>№2.</a:t>
            </a:r>
            <a:endParaRPr lang="ru-RU" dirty="0"/>
          </a:p>
        </p:txBody>
      </p:sp>
      <p:sp>
        <p:nvSpPr>
          <p:cNvPr id="3" name="Содержимое 2"/>
          <p:cNvSpPr>
            <a:spLocks noGrp="1"/>
          </p:cNvSpPr>
          <p:nvPr>
            <p:ph sz="half" idx="1"/>
          </p:nvPr>
        </p:nvSpPr>
        <p:spPr>
          <a:xfrm>
            <a:off x="609599" y="1600206"/>
            <a:ext cx="6444343" cy="4525963"/>
          </a:xfrm>
        </p:spPr>
        <p:txBody>
          <a:bodyPr>
            <a:normAutofit/>
          </a:bodyPr>
          <a:lstStyle/>
          <a:p>
            <a:pPr marL="0" indent="0" algn="just">
              <a:buNone/>
            </a:pPr>
            <a:r>
              <a:rPr lang="ru-RU" sz="3200" dirty="0" smtClean="0"/>
              <a:t>На научный семинар собрались ученые и обменялись друг с другом визитными карточками. Всего было роздано 210 визитных карточек. Сколько ученых приехало на семинар, если известно, что их было не более 20?</a:t>
            </a:r>
            <a:endParaRPr lang="ru-RU" sz="3200" dirty="0"/>
          </a:p>
        </p:txBody>
      </p:sp>
      <p:sp>
        <p:nvSpPr>
          <p:cNvPr id="4" name="Содержимое 3"/>
          <p:cNvSpPr>
            <a:spLocks noGrp="1"/>
          </p:cNvSpPr>
          <p:nvPr>
            <p:ph sz="half" idx="2"/>
          </p:nvPr>
        </p:nvSpPr>
        <p:spPr>
          <a:xfrm>
            <a:off x="7501812" y="1600206"/>
            <a:ext cx="4080588" cy="4525963"/>
          </a:xfrm>
        </p:spPr>
        <p:txBody>
          <a:bodyPr>
            <a:normAutofit/>
          </a:bodyPr>
          <a:lstStyle/>
          <a:p>
            <a:pPr marL="0" indent="0" algn="just">
              <a:buNone/>
            </a:pPr>
            <a:r>
              <a:rPr lang="ru-RU" dirty="0" smtClean="0"/>
              <a:t>Пусть </a:t>
            </a:r>
            <a:r>
              <a:rPr lang="ru-RU" dirty="0" err="1" smtClean="0"/>
              <a:t>х</a:t>
            </a:r>
            <a:r>
              <a:rPr lang="ru-RU" dirty="0" smtClean="0"/>
              <a:t> — количество ученых, приехавших на семинар. </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Примеры построения математической модели.</a:t>
            </a:r>
            <a:br>
              <a:rPr lang="ru-RU" dirty="0" smtClean="0"/>
            </a:br>
            <a:r>
              <a:rPr lang="ru-RU" dirty="0" smtClean="0"/>
              <a:t>Пример </a:t>
            </a:r>
            <a:r>
              <a:rPr lang="ru-RU" dirty="0" smtClean="0"/>
              <a:t>№2.</a:t>
            </a:r>
            <a:endParaRPr lang="ru-RU" dirty="0"/>
          </a:p>
        </p:txBody>
      </p:sp>
      <p:sp>
        <p:nvSpPr>
          <p:cNvPr id="3" name="Содержимое 2"/>
          <p:cNvSpPr>
            <a:spLocks noGrp="1"/>
          </p:cNvSpPr>
          <p:nvPr>
            <p:ph sz="half" idx="1"/>
          </p:nvPr>
        </p:nvSpPr>
        <p:spPr>
          <a:xfrm>
            <a:off x="609599" y="1600206"/>
            <a:ext cx="6444343" cy="4525963"/>
          </a:xfrm>
        </p:spPr>
        <p:txBody>
          <a:bodyPr>
            <a:normAutofit lnSpcReduction="10000"/>
          </a:bodyPr>
          <a:lstStyle/>
          <a:p>
            <a:pPr marL="0" indent="0" algn="just">
              <a:buNone/>
            </a:pPr>
            <a:r>
              <a:rPr lang="ru-RU" sz="3200" dirty="0" smtClean="0"/>
              <a:t>На научный семинар собрались ученые и обменялись друг с другом визитными карточками. Всего было роздано 210 визитных карточек. Сколько ученых приехало на семинар, если известно, что их было не более 20?</a:t>
            </a:r>
            <a:endParaRPr lang="ru-RU" sz="3200" dirty="0"/>
          </a:p>
        </p:txBody>
      </p:sp>
      <p:sp>
        <p:nvSpPr>
          <p:cNvPr id="4" name="Содержимое 3"/>
          <p:cNvSpPr>
            <a:spLocks noGrp="1"/>
          </p:cNvSpPr>
          <p:nvPr>
            <p:ph sz="half" idx="2"/>
          </p:nvPr>
        </p:nvSpPr>
        <p:spPr>
          <a:xfrm>
            <a:off x="7501812" y="1600206"/>
            <a:ext cx="4080588" cy="4525963"/>
          </a:xfrm>
        </p:spPr>
        <p:txBody>
          <a:bodyPr>
            <a:normAutofit lnSpcReduction="10000"/>
          </a:bodyPr>
          <a:lstStyle/>
          <a:p>
            <a:pPr marL="0" indent="0" algn="just">
              <a:buNone/>
            </a:pPr>
            <a:r>
              <a:rPr lang="ru-RU" dirty="0" smtClean="0"/>
              <a:t>Пусть </a:t>
            </a:r>
            <a:r>
              <a:rPr lang="ru-RU" dirty="0" err="1" smtClean="0"/>
              <a:t>х</a:t>
            </a:r>
            <a:r>
              <a:rPr lang="ru-RU" dirty="0" smtClean="0"/>
              <a:t> — количество ученых, приехавших на семинар. </a:t>
            </a:r>
          </a:p>
          <a:p>
            <a:pPr marL="0" indent="0" algn="just">
              <a:buNone/>
            </a:pPr>
            <a:r>
              <a:rPr lang="ru-RU" dirty="0" smtClean="0"/>
              <a:t>Так как в процессе обмена каждый раздает по одной карточке всем, кроме себя, то он раздаст (</a:t>
            </a:r>
            <a:r>
              <a:rPr lang="ru-RU" dirty="0" err="1" smtClean="0"/>
              <a:t>х</a:t>
            </a:r>
            <a:r>
              <a:rPr lang="ru-RU" dirty="0" smtClean="0"/>
              <a:t> —1) карточку. Следовательно, всего будет роздано </a:t>
            </a:r>
          </a:p>
          <a:p>
            <a:pPr marL="0" indent="0" algn="just">
              <a:buNone/>
            </a:pPr>
            <a:r>
              <a:rPr lang="ru-RU" dirty="0" err="1" smtClean="0"/>
              <a:t>п</a:t>
            </a:r>
            <a:r>
              <a:rPr lang="ru-RU" dirty="0" smtClean="0"/>
              <a:t> = </a:t>
            </a:r>
            <a:r>
              <a:rPr lang="ru-RU" dirty="0" err="1" smtClean="0"/>
              <a:t>х</a:t>
            </a:r>
            <a:r>
              <a:rPr lang="ru-RU" dirty="0" smtClean="0"/>
              <a:t> • (</a:t>
            </a:r>
            <a:r>
              <a:rPr lang="ru-RU" dirty="0" err="1" smtClean="0"/>
              <a:t>х</a:t>
            </a:r>
            <a:r>
              <a:rPr lang="ru-RU" dirty="0" smtClean="0"/>
              <a:t> — 1) карточек.</a:t>
            </a:r>
            <a:endParaRPr lang="ru-RU"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Содержимое 2"/>
          <p:cNvSpPr>
            <a:spLocks noGrp="1"/>
          </p:cNvSpPr>
          <p:nvPr>
            <p:ph idx="1"/>
          </p:nvPr>
        </p:nvSpPr>
        <p:spPr/>
        <p:txBody>
          <a:bodyPr/>
          <a:lstStyle/>
          <a:p>
            <a:endParaRPr lang="ru-RU"/>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Примеры построения математической модели.</a:t>
            </a:r>
            <a:br>
              <a:rPr lang="ru-RU" dirty="0" smtClean="0"/>
            </a:br>
            <a:r>
              <a:rPr lang="ru-RU" dirty="0" smtClean="0"/>
              <a:t>Пример </a:t>
            </a:r>
            <a:r>
              <a:rPr lang="ru-RU" dirty="0" smtClean="0"/>
              <a:t>№3.</a:t>
            </a:r>
            <a:endParaRPr lang="ru-RU" dirty="0"/>
          </a:p>
        </p:txBody>
      </p:sp>
      <p:sp>
        <p:nvSpPr>
          <p:cNvPr id="3" name="Содержимое 2"/>
          <p:cNvSpPr>
            <a:spLocks noGrp="1"/>
          </p:cNvSpPr>
          <p:nvPr>
            <p:ph sz="half" idx="1"/>
          </p:nvPr>
        </p:nvSpPr>
        <p:spPr>
          <a:xfrm>
            <a:off x="609599" y="1600206"/>
            <a:ext cx="10761407" cy="4525963"/>
          </a:xfrm>
        </p:spPr>
        <p:txBody>
          <a:bodyPr>
            <a:normAutofit/>
          </a:bodyPr>
          <a:lstStyle/>
          <a:p>
            <a:pPr marL="0" indent="0" algn="just">
              <a:buNone/>
            </a:pPr>
            <a:r>
              <a:rPr lang="ru-RU" sz="3200" dirty="0" smtClean="0"/>
              <a:t>Купец </a:t>
            </a:r>
            <a:r>
              <a:rPr lang="ru-RU" sz="3200" dirty="0" smtClean="0"/>
              <a:t>продаёт </a:t>
            </a:r>
            <a:r>
              <a:rPr lang="ru-RU" sz="3200" dirty="0" smtClean="0"/>
              <a:t>двух коней с </a:t>
            </a:r>
            <a:r>
              <a:rPr lang="ru-RU" sz="3200" dirty="0" smtClean="0"/>
              <a:t>сёдлами </a:t>
            </a:r>
            <a:r>
              <a:rPr lang="ru-RU" sz="3200" dirty="0" smtClean="0"/>
              <a:t>в закрытом помещении, высота потолка которого 3 метра. Цена одного седла 120 рублей, а другого – 25 рублей. Конь А с хорошим седлом втрое дороже коня В с </a:t>
            </a:r>
            <a:r>
              <a:rPr lang="ru-RU" sz="3200" dirty="0" smtClean="0"/>
              <a:t>дешёвым</a:t>
            </a:r>
            <a:r>
              <a:rPr lang="ru-RU" sz="3200" dirty="0" smtClean="0"/>
              <a:t>, а конь В с хорошим седлом вдвое дешевле коня А с </a:t>
            </a:r>
            <a:r>
              <a:rPr lang="ru-RU" sz="3200" dirty="0" smtClean="0"/>
              <a:t>дешёвым</a:t>
            </a:r>
            <a:r>
              <a:rPr lang="ru-RU" sz="3200" dirty="0" smtClean="0"/>
              <a:t>. Высота коня А в холке составляет </a:t>
            </a:r>
            <a:r>
              <a:rPr lang="ru-RU" sz="3200" dirty="0" smtClean="0"/>
              <a:t>170 см</a:t>
            </a:r>
            <a:r>
              <a:rPr lang="ru-RU" sz="3200" dirty="0" smtClean="0"/>
              <a:t>, а коня В - 150 см. Какова цена каждого коня?</a:t>
            </a:r>
          </a:p>
          <a:p>
            <a:endParaRPr lang="ru-RU" sz="32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normAutofit fontScale="90000"/>
          </a:bodyPr>
          <a:lstStyle/>
          <a:p>
            <a:r>
              <a:rPr lang="ru-RU" b="1" dirty="0" smtClean="0">
                <a:solidFill>
                  <a:srgbClr val="000000"/>
                </a:solidFill>
                <a:latin typeface="Calibri" pitchFamily="34" charset="0"/>
                <a:ea typeface="Times New Roman" pitchFamily="18" charset="0"/>
                <a:cs typeface="Times New Roman" pitchFamily="18" charset="0"/>
              </a:rPr>
              <a:t>Общая математическая модель процесса или системы</a:t>
            </a:r>
            <a:endParaRPr lang="ru-RU" dirty="0"/>
          </a:p>
        </p:txBody>
      </p:sp>
      <p:sp>
        <p:nvSpPr>
          <p:cNvPr id="5" name="Содержимое 4"/>
          <p:cNvSpPr>
            <a:spLocks noGrp="1"/>
          </p:cNvSpPr>
          <p:nvPr>
            <p:ph sz="half" idx="1"/>
          </p:nvPr>
        </p:nvSpPr>
        <p:spPr>
          <a:xfrm>
            <a:off x="983226" y="1600206"/>
            <a:ext cx="10097728" cy="4525963"/>
          </a:xfrm>
        </p:spPr>
        <p:txBody>
          <a:bodyPr>
            <a:normAutofit/>
          </a:bodyPr>
          <a:lstStyle/>
          <a:p>
            <a:pPr marL="0" indent="0" algn="just">
              <a:buNone/>
            </a:pPr>
            <a:r>
              <a:rPr lang="ru-RU" dirty="0" smtClean="0"/>
              <a:t>В общем случае математическая модель реального объекта, процесса или системы представляется в виде системы функционалов:</a:t>
            </a:r>
          </a:p>
          <a:p>
            <a:pPr algn="ctr">
              <a:buNone/>
            </a:pPr>
            <a:r>
              <a:rPr lang="ru-RU" dirty="0" err="1" smtClean="0"/>
              <a:t>Ф</a:t>
            </a:r>
            <a:r>
              <a:rPr lang="ru-RU" baseline="-25000" dirty="0" err="1" smtClean="0"/>
              <a:t>i</a:t>
            </a:r>
            <a:r>
              <a:rPr lang="ru-RU" dirty="0" smtClean="0"/>
              <a:t> (X, Y, Z, </a:t>
            </a:r>
            <a:r>
              <a:rPr lang="ru-RU" dirty="0" err="1" smtClean="0"/>
              <a:t>t</a:t>
            </a:r>
            <a:r>
              <a:rPr lang="ru-RU" dirty="0" smtClean="0"/>
              <a:t>)=0,</a:t>
            </a:r>
          </a:p>
          <a:p>
            <a:pPr>
              <a:buNone/>
            </a:pPr>
            <a:r>
              <a:rPr lang="ru-RU" dirty="0" smtClean="0"/>
              <a:t>где X - вектор входных переменных, X=[x</a:t>
            </a:r>
            <a:r>
              <a:rPr lang="ru-RU" baseline="-25000" dirty="0" smtClean="0"/>
              <a:t>1</a:t>
            </a:r>
            <a:r>
              <a:rPr lang="ru-RU" dirty="0" smtClean="0"/>
              <a:t>,x</a:t>
            </a:r>
            <a:r>
              <a:rPr lang="ru-RU" baseline="-25000" dirty="0" smtClean="0"/>
              <a:t>2</a:t>
            </a:r>
            <a:r>
              <a:rPr lang="ru-RU" dirty="0" smtClean="0"/>
              <a:t>,x</a:t>
            </a:r>
            <a:r>
              <a:rPr lang="ru-RU" baseline="-25000" dirty="0" smtClean="0"/>
              <a:t>3</a:t>
            </a:r>
            <a:r>
              <a:rPr lang="ru-RU" dirty="0" smtClean="0"/>
              <a:t>, ... , </a:t>
            </a:r>
            <a:r>
              <a:rPr lang="ru-RU" dirty="0" err="1" smtClean="0"/>
              <a:t>x</a:t>
            </a:r>
            <a:r>
              <a:rPr lang="ru-RU" baseline="-25000" dirty="0" err="1" smtClean="0"/>
              <a:t>N</a:t>
            </a:r>
            <a:r>
              <a:rPr lang="ru-RU" dirty="0" smtClean="0"/>
              <a:t>],</a:t>
            </a:r>
          </a:p>
          <a:p>
            <a:pPr marL="541338" indent="0">
              <a:buNone/>
            </a:pPr>
            <a:r>
              <a:rPr lang="ru-RU" dirty="0" smtClean="0"/>
              <a:t>Y- вектор выходных переменных, Y=[y</a:t>
            </a:r>
            <a:r>
              <a:rPr lang="ru-RU" baseline="-25000" dirty="0" smtClean="0"/>
              <a:t>1</a:t>
            </a:r>
            <a:r>
              <a:rPr lang="ru-RU" dirty="0" smtClean="0"/>
              <a:t>,y</a:t>
            </a:r>
            <a:r>
              <a:rPr lang="ru-RU" baseline="-25000" dirty="0" smtClean="0"/>
              <a:t>2</a:t>
            </a:r>
            <a:r>
              <a:rPr lang="ru-RU" dirty="0" smtClean="0"/>
              <a:t>,y</a:t>
            </a:r>
            <a:r>
              <a:rPr lang="ru-RU" baseline="-25000" dirty="0" smtClean="0"/>
              <a:t>3</a:t>
            </a:r>
            <a:r>
              <a:rPr lang="ru-RU" dirty="0" smtClean="0"/>
              <a:t>, ... , </a:t>
            </a:r>
            <a:r>
              <a:rPr lang="ru-RU" dirty="0" err="1" smtClean="0"/>
              <a:t>y</a:t>
            </a:r>
            <a:r>
              <a:rPr lang="ru-RU" baseline="-25000" dirty="0" err="1" smtClean="0"/>
              <a:t>N</a:t>
            </a:r>
            <a:r>
              <a:rPr lang="ru-RU" dirty="0" smtClean="0"/>
              <a:t>],</a:t>
            </a:r>
          </a:p>
          <a:p>
            <a:pPr indent="198438">
              <a:buNone/>
            </a:pPr>
            <a:r>
              <a:rPr lang="ru-RU" dirty="0" smtClean="0"/>
              <a:t>Z- вектор внешних воздействий, Z=[z</a:t>
            </a:r>
            <a:r>
              <a:rPr lang="ru-RU" baseline="-25000" dirty="0" smtClean="0"/>
              <a:t>1</a:t>
            </a:r>
            <a:r>
              <a:rPr lang="ru-RU" dirty="0" smtClean="0"/>
              <a:t>,z</a:t>
            </a:r>
            <a:r>
              <a:rPr lang="ru-RU" baseline="-25000" dirty="0" smtClean="0"/>
              <a:t>2</a:t>
            </a:r>
            <a:r>
              <a:rPr lang="ru-RU" dirty="0" smtClean="0"/>
              <a:t>,z</a:t>
            </a:r>
            <a:r>
              <a:rPr lang="ru-RU" baseline="-25000" dirty="0" smtClean="0"/>
              <a:t>3</a:t>
            </a:r>
            <a:r>
              <a:rPr lang="ru-RU" dirty="0" smtClean="0"/>
              <a:t>, ... , </a:t>
            </a:r>
            <a:r>
              <a:rPr lang="ru-RU" dirty="0" err="1" smtClean="0"/>
              <a:t>z</a:t>
            </a:r>
            <a:r>
              <a:rPr lang="ru-RU" baseline="-25000" dirty="0" err="1" smtClean="0"/>
              <a:t>N</a:t>
            </a:r>
            <a:r>
              <a:rPr lang="ru-RU" dirty="0" smtClean="0"/>
              <a:t>],</a:t>
            </a:r>
          </a:p>
          <a:p>
            <a:pPr indent="198438">
              <a:buNone/>
            </a:pPr>
            <a:r>
              <a:rPr lang="ru-RU" dirty="0" err="1" smtClean="0"/>
              <a:t>t</a:t>
            </a:r>
            <a:r>
              <a:rPr lang="ru-RU" dirty="0" smtClean="0"/>
              <a:t> - координата времени</a:t>
            </a:r>
            <a:r>
              <a:rPr lang="ru-RU" b="1" dirty="0" smtClean="0">
                <a:solidFill>
                  <a:srgbClr val="000000"/>
                </a:solidFill>
                <a:latin typeface="Calibri" pitchFamily="34" charset="0"/>
                <a:ea typeface="Times New Roman" pitchFamily="18" charset="0"/>
                <a:cs typeface="Times New Roman" pitchFamily="18" charset="0"/>
              </a:rPr>
              <a:t>. </a:t>
            </a:r>
            <a:endParaRPr lang="ru-RU"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526143"/>
            <a:ext cx="12192000" cy="5805714"/>
          </a:xfrm>
          <a:prstGeom prst="rect">
            <a:avLst/>
          </a:prstGeom>
        </p:spPr>
      </p:pic>
    </p:spTree>
    <p:extLst>
      <p:ext uri="{BB962C8B-B14F-4D97-AF65-F5344CB8AC3E}">
        <p14:creationId xmlns:p14="http://schemas.microsoft.com/office/powerpoint/2010/main" xmlns="" val="11337126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446554" y="0"/>
            <a:ext cx="11298895" cy="6858000"/>
          </a:xfrm>
          <a:prstGeom prst="rect">
            <a:avLst/>
          </a:prstGeom>
        </p:spPr>
      </p:pic>
    </p:spTree>
    <p:extLst>
      <p:ext uri="{BB962C8B-B14F-4D97-AF65-F5344CB8AC3E}">
        <p14:creationId xmlns:p14="http://schemas.microsoft.com/office/powerpoint/2010/main" xmlns="" val="297501120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2"/>
          <a:stretch>
            <a:fillRect/>
          </a:stretch>
        </p:blipFill>
        <p:spPr>
          <a:xfrm>
            <a:off x="0" y="1671050"/>
            <a:ext cx="12192000" cy="3515903"/>
          </a:xfrm>
          <a:prstGeom prst="rect">
            <a:avLst/>
          </a:prstGeom>
        </p:spPr>
      </p:pic>
    </p:spTree>
    <p:extLst>
      <p:ext uri="{BB962C8B-B14F-4D97-AF65-F5344CB8AC3E}">
        <p14:creationId xmlns:p14="http://schemas.microsoft.com/office/powerpoint/2010/main" xmlns="" val="275889854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664240"/>
            <a:ext cx="12192000" cy="5529520"/>
          </a:xfrm>
          <a:prstGeom prst="rect">
            <a:avLst/>
          </a:prstGeom>
        </p:spPr>
      </p:pic>
    </p:spTree>
    <p:extLst>
      <p:ext uri="{BB962C8B-B14F-4D97-AF65-F5344CB8AC3E}">
        <p14:creationId xmlns:p14="http://schemas.microsoft.com/office/powerpoint/2010/main" xmlns="" val="219871665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490249"/>
            <a:ext cx="12192000" cy="5877505"/>
          </a:xfrm>
          <a:prstGeom prst="rect">
            <a:avLst/>
          </a:prstGeom>
        </p:spPr>
      </p:pic>
    </p:spTree>
    <p:extLst>
      <p:ext uri="{BB962C8B-B14F-4D97-AF65-F5344CB8AC3E}">
        <p14:creationId xmlns:p14="http://schemas.microsoft.com/office/powerpoint/2010/main" xmlns="" val="21868822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1427383"/>
            <a:ext cx="12192000" cy="4003234"/>
          </a:xfrm>
          <a:prstGeom prst="rect">
            <a:avLst/>
          </a:prstGeom>
        </p:spPr>
      </p:pic>
    </p:spTree>
    <p:extLst>
      <p:ext uri="{BB962C8B-B14F-4D97-AF65-F5344CB8AC3E}">
        <p14:creationId xmlns:p14="http://schemas.microsoft.com/office/powerpoint/2010/main" xmlns="" val="369277031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703087"/>
            <a:ext cx="12192000" cy="5451826"/>
          </a:xfrm>
          <a:prstGeom prst="rect">
            <a:avLst/>
          </a:prstGeom>
        </p:spPr>
      </p:pic>
    </p:spTree>
    <p:extLst>
      <p:ext uri="{BB962C8B-B14F-4D97-AF65-F5344CB8AC3E}">
        <p14:creationId xmlns:p14="http://schemas.microsoft.com/office/powerpoint/2010/main" xmlns="" val="25632953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324388"/>
            <a:ext cx="12192000" cy="6209227"/>
          </a:xfrm>
          <a:prstGeom prst="rect">
            <a:avLst/>
          </a:prstGeom>
        </p:spPr>
      </p:pic>
    </p:spTree>
    <p:extLst>
      <p:ext uri="{BB962C8B-B14F-4D97-AF65-F5344CB8AC3E}">
        <p14:creationId xmlns:p14="http://schemas.microsoft.com/office/powerpoint/2010/main" xmlns="" val="360488778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1271221"/>
            <a:ext cx="12192000" cy="4315558"/>
          </a:xfrm>
          <a:prstGeom prst="rect">
            <a:avLst/>
          </a:prstGeom>
        </p:spPr>
      </p:pic>
    </p:spTree>
    <p:extLst>
      <p:ext uri="{BB962C8B-B14F-4D97-AF65-F5344CB8AC3E}">
        <p14:creationId xmlns:p14="http://schemas.microsoft.com/office/powerpoint/2010/main" xmlns="" val="113828470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508000"/>
            <a:ext cx="12192000" cy="5842000"/>
          </a:xfrm>
          <a:prstGeom prst="rect">
            <a:avLst/>
          </a:prstGeom>
        </p:spPr>
      </p:pic>
    </p:spTree>
    <p:extLst>
      <p:ext uri="{BB962C8B-B14F-4D97-AF65-F5344CB8AC3E}">
        <p14:creationId xmlns:p14="http://schemas.microsoft.com/office/powerpoint/2010/main" xmlns="" val="3012283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p:txBody>
          <a:bodyPr/>
          <a:lstStyle/>
          <a:p>
            <a:r>
              <a:rPr lang="ru-RU" b="1" dirty="0" smtClean="0">
                <a:solidFill>
                  <a:srgbClr val="000000"/>
                </a:solidFill>
                <a:latin typeface="Calibri" pitchFamily="34" charset="0"/>
                <a:ea typeface="Times New Roman" pitchFamily="18" charset="0"/>
                <a:cs typeface="Times New Roman" pitchFamily="18" charset="0"/>
              </a:rPr>
              <a:t>Этапы построения математической модели </a:t>
            </a:r>
            <a:endParaRPr lang="ru-RU" dirty="0"/>
          </a:p>
        </p:txBody>
      </p:sp>
      <p:sp>
        <p:nvSpPr>
          <p:cNvPr id="5" name="Содержимое 4"/>
          <p:cNvSpPr>
            <a:spLocks noGrp="1"/>
          </p:cNvSpPr>
          <p:nvPr>
            <p:ph sz="half" idx="1"/>
          </p:nvPr>
        </p:nvSpPr>
        <p:spPr>
          <a:xfrm>
            <a:off x="609599" y="1600206"/>
            <a:ext cx="10697497" cy="4525963"/>
          </a:xfrm>
        </p:spPr>
        <p:txBody>
          <a:bodyPr>
            <a:normAutofit/>
          </a:bodyPr>
          <a:lstStyle/>
          <a:p>
            <a:pPr marL="0" indent="0" fontAlgn="base">
              <a:lnSpc>
                <a:spcPct val="114000"/>
              </a:lnSpc>
              <a:spcBef>
                <a:spcPct val="0"/>
              </a:spcBef>
              <a:spcAft>
                <a:spcPct val="0"/>
              </a:spcAft>
              <a:buNone/>
            </a:pPr>
            <a:r>
              <a:rPr lang="ru-RU" b="1" dirty="0" smtClean="0"/>
              <a:t>1. Определение границ моделируемого объекта.</a:t>
            </a:r>
          </a:p>
          <a:p>
            <a:pPr marL="0" indent="0" fontAlgn="base">
              <a:lnSpc>
                <a:spcPct val="114000"/>
              </a:lnSpc>
              <a:spcBef>
                <a:spcPct val="0"/>
              </a:spcBef>
              <a:spcAft>
                <a:spcPct val="0"/>
              </a:spcAft>
              <a:buNone/>
            </a:pPr>
            <a:r>
              <a:rPr lang="ru-RU" b="1" dirty="0" smtClean="0"/>
              <a:t>2. Выбор управляемых и неуправляемых факторов.</a:t>
            </a:r>
            <a:endParaRPr lang="ru-RU" dirty="0" smtClean="0"/>
          </a:p>
          <a:p>
            <a:pPr marL="0" indent="0" fontAlgn="base">
              <a:lnSpc>
                <a:spcPct val="114000"/>
              </a:lnSpc>
              <a:spcBef>
                <a:spcPct val="0"/>
              </a:spcBef>
              <a:spcAft>
                <a:spcPct val="0"/>
              </a:spcAft>
              <a:buNone/>
            </a:pPr>
            <a:r>
              <a:rPr lang="ru-RU" b="1" dirty="0" smtClean="0"/>
              <a:t>3. Определение связи управляемых и неуправляемых факторов между собой.</a:t>
            </a:r>
            <a:endParaRPr lang="ru-RU" dirty="0" smtClean="0"/>
          </a:p>
          <a:p>
            <a:pPr marL="0" indent="0" fontAlgn="base">
              <a:lnSpc>
                <a:spcPct val="114000"/>
              </a:lnSpc>
              <a:spcBef>
                <a:spcPct val="0"/>
              </a:spcBef>
              <a:spcAft>
                <a:spcPct val="0"/>
              </a:spcAft>
              <a:buNone/>
            </a:pPr>
            <a:r>
              <a:rPr lang="ru-RU" b="1" dirty="0" smtClean="0"/>
              <a:t>4. Выбор целевой функции.</a:t>
            </a:r>
          </a:p>
          <a:p>
            <a:pPr marL="0" indent="0" fontAlgn="base">
              <a:lnSpc>
                <a:spcPct val="114000"/>
              </a:lnSpc>
              <a:spcBef>
                <a:spcPct val="0"/>
              </a:spcBef>
              <a:spcAft>
                <a:spcPct val="0"/>
              </a:spcAft>
              <a:buNone/>
            </a:pPr>
            <a:r>
              <a:rPr lang="ru-RU" b="1" dirty="0" smtClean="0"/>
              <a:t>5. Окончательная формулировка математической модели.</a:t>
            </a:r>
            <a:endParaRPr lang="ru-RU"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2"/>
          <a:stretch>
            <a:fillRect/>
          </a:stretch>
        </p:blipFill>
        <p:spPr>
          <a:xfrm>
            <a:off x="0" y="674783"/>
            <a:ext cx="12192000" cy="5508434"/>
          </a:xfrm>
          <a:prstGeom prst="rect">
            <a:avLst/>
          </a:prstGeom>
        </p:spPr>
      </p:pic>
    </p:spTree>
    <p:extLst>
      <p:ext uri="{BB962C8B-B14F-4D97-AF65-F5344CB8AC3E}">
        <p14:creationId xmlns:p14="http://schemas.microsoft.com/office/powerpoint/2010/main" xmlns="" val="6689099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0"/>
            <a:ext cx="12192000" cy="6858000"/>
          </a:xfrm>
          <a:prstGeom prst="rect">
            <a:avLst/>
          </a:prstGeom>
        </p:spPr>
      </p:pic>
      <p:sp>
        <p:nvSpPr>
          <p:cNvPr id="3" name="Прямоугольник 2"/>
          <p:cNvSpPr/>
          <p:nvPr/>
        </p:nvSpPr>
        <p:spPr>
          <a:xfrm>
            <a:off x="8318090" y="5029200"/>
            <a:ext cx="3873910" cy="18288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xmlns="" val="6692073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306481"/>
            <a:ext cx="12192000" cy="6245038"/>
          </a:xfrm>
          <a:prstGeom prst="rect">
            <a:avLst/>
          </a:prstGeom>
        </p:spPr>
      </p:pic>
    </p:spTree>
    <p:extLst>
      <p:ext uri="{BB962C8B-B14F-4D97-AF65-F5344CB8AC3E}">
        <p14:creationId xmlns:p14="http://schemas.microsoft.com/office/powerpoint/2010/main" xmlns="" val="34461257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1080048"/>
            <a:ext cx="12192000" cy="4697904"/>
          </a:xfrm>
          <a:prstGeom prst="rect">
            <a:avLst/>
          </a:prstGeom>
        </p:spPr>
      </p:pic>
    </p:spTree>
    <p:extLst>
      <p:ext uri="{BB962C8B-B14F-4D97-AF65-F5344CB8AC3E}">
        <p14:creationId xmlns:p14="http://schemas.microsoft.com/office/powerpoint/2010/main" xmlns="" val="473781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smtClean="0"/>
              <a:t>Примеры построения математической модели.</a:t>
            </a:r>
            <a:br>
              <a:rPr lang="ru-RU" dirty="0" smtClean="0"/>
            </a:br>
            <a:r>
              <a:rPr lang="ru-RU" dirty="0" smtClean="0"/>
              <a:t>Пример №1.</a:t>
            </a:r>
            <a:endParaRPr lang="ru-RU" dirty="0"/>
          </a:p>
        </p:txBody>
      </p:sp>
      <p:sp>
        <p:nvSpPr>
          <p:cNvPr id="3" name="Содержимое 2"/>
          <p:cNvSpPr>
            <a:spLocks noGrp="1"/>
          </p:cNvSpPr>
          <p:nvPr>
            <p:ph sz="half" idx="1"/>
          </p:nvPr>
        </p:nvSpPr>
        <p:spPr>
          <a:xfrm>
            <a:off x="609599" y="1600206"/>
            <a:ext cx="10879395" cy="4525963"/>
          </a:xfrm>
        </p:spPr>
        <p:txBody>
          <a:bodyPr>
            <a:normAutofit/>
          </a:bodyPr>
          <a:lstStyle/>
          <a:p>
            <a:pPr marL="0" indent="0" algn="just">
              <a:buNone/>
            </a:pPr>
            <a:r>
              <a:rPr lang="ru-RU" dirty="0" smtClean="0"/>
              <a:t>Цех может производить стулья и столы. Стул весит 2 кг, на его производство идет 5 единиц древесины и 10 единиц пластика. Стол весит 15 кг, на его производство расходуется 20 единиц древесины и 15 единиц пластика. На складе имеются весы с гирями, 400 единиц древесины и 450 единиц пластика. Стул при продаже стоит 45 долларов, стол - 80 долларов.</a:t>
            </a:r>
          </a:p>
          <a:p>
            <a:pPr marL="0" indent="0" algn="just">
              <a:buNone/>
            </a:pPr>
            <a:r>
              <a:rPr lang="ru-RU" dirty="0" smtClean="0"/>
              <a:t>Сколько надо сделать стульев и столов, чтобы получить максимальную прибыль?</a:t>
            </a:r>
          </a:p>
          <a:p>
            <a:endParaRPr lang="ru-RU"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13700</TotalTime>
  <Words>784</Words>
  <Application>Microsoft Office PowerPoint</Application>
  <PresentationFormat>Произвольный</PresentationFormat>
  <Paragraphs>68</Paragraphs>
  <Slides>39</Slides>
  <Notes>1</Notes>
  <HiddenSlides>0</HiddenSlides>
  <MMClips>0</MMClips>
  <ScaleCrop>false</ScaleCrop>
  <HeadingPairs>
    <vt:vector size="4" baseType="variant">
      <vt:variant>
        <vt:lpstr>Тема</vt:lpstr>
      </vt:variant>
      <vt:variant>
        <vt:i4>1</vt:i4>
      </vt:variant>
      <vt:variant>
        <vt:lpstr>Заголовки слайдов</vt:lpstr>
      </vt:variant>
      <vt:variant>
        <vt:i4>39</vt:i4>
      </vt:variant>
    </vt:vector>
  </HeadingPairs>
  <TitlesOfParts>
    <vt:vector size="40" baseType="lpstr">
      <vt:lpstr>Тема Office</vt:lpstr>
      <vt:lpstr>Математическое моделирование</vt:lpstr>
      <vt:lpstr>I семестр Аналитическое моделирование</vt:lpstr>
      <vt:lpstr>Общая математическая модель процесса или системы</vt:lpstr>
      <vt:lpstr>Этапы построения математической модели </vt:lpstr>
      <vt:lpstr>Слайд 5</vt:lpstr>
      <vt:lpstr>Слайд 6</vt:lpstr>
      <vt:lpstr>Слайд 7</vt:lpstr>
      <vt:lpstr>Слайд 8</vt:lpstr>
      <vt:lpstr>Примеры построения математической модели. Пример №1.</vt:lpstr>
      <vt:lpstr>1. Определение границ моделируемого объекта</vt:lpstr>
      <vt:lpstr>Слайд 11</vt:lpstr>
      <vt:lpstr>2. Выбор управляемых и неуправляемых факторов</vt:lpstr>
      <vt:lpstr>Слайд 13</vt:lpstr>
      <vt:lpstr>Слайд 14</vt:lpstr>
      <vt:lpstr>3. Определение связи управляемых и неуправляемых факторов между собой.</vt:lpstr>
      <vt:lpstr>Слайд 16</vt:lpstr>
      <vt:lpstr>Сколько пластика будет потрачено?</vt:lpstr>
      <vt:lpstr>Слайд 18</vt:lpstr>
      <vt:lpstr>Слайд 19</vt:lpstr>
      <vt:lpstr>Слайд 20</vt:lpstr>
      <vt:lpstr>4. Выбор целевой функции</vt:lpstr>
      <vt:lpstr>Слайд 22</vt:lpstr>
      <vt:lpstr>Слайд 23</vt:lpstr>
      <vt:lpstr>5. Окончательная формулировка математической модели.</vt:lpstr>
      <vt:lpstr>Слайд 25</vt:lpstr>
      <vt:lpstr>Примеры построения математической модели. Пример №2.</vt:lpstr>
      <vt:lpstr>Примеры построения математической модели. Пример №2.</vt:lpstr>
      <vt:lpstr>Слайд 28</vt:lpstr>
      <vt:lpstr>Примеры построения математической модели. Пример №3.</vt:lpstr>
      <vt:lpstr>Слайд 30</vt:lpstr>
      <vt:lpstr>Слайд 31</vt:lpstr>
      <vt:lpstr>Слайд 32</vt:lpstr>
      <vt:lpstr>Слайд 33</vt:lpstr>
      <vt:lpstr>Слайд 34</vt:lpstr>
      <vt:lpstr>Слайд 35</vt:lpstr>
      <vt:lpstr>Слайд 36</vt:lpstr>
      <vt:lpstr>Слайд 37</vt:lpstr>
      <vt:lpstr>Слайд 38</vt:lpstr>
      <vt:lpstr>Слайд 39</vt:lpstr>
    </vt:vector>
  </TitlesOfParts>
  <Company>SPecialiST RePack</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Zver</dc:creator>
  <cp:lastModifiedBy>kononova.mv</cp:lastModifiedBy>
  <cp:revision>145</cp:revision>
  <dcterms:created xsi:type="dcterms:W3CDTF">2022-09-04T17:57:06Z</dcterms:created>
  <dcterms:modified xsi:type="dcterms:W3CDTF">2023-09-19T08:44:47Z</dcterms:modified>
</cp:coreProperties>
</file>